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59" r:id="rId4"/>
    <p:sldId id="360" r:id="rId5"/>
    <p:sldId id="370" r:id="rId6"/>
    <p:sldId id="377" r:id="rId7"/>
    <p:sldId id="378" r:id="rId8"/>
    <p:sldId id="376" r:id="rId9"/>
    <p:sldId id="371" r:id="rId10"/>
    <p:sldId id="372" r:id="rId11"/>
    <p:sldId id="373" r:id="rId12"/>
    <p:sldId id="374" r:id="rId13"/>
    <p:sldId id="375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76" r:id="rId24"/>
    <p:sldId id="270" r:id="rId25"/>
    <p:sldId id="271" r:id="rId26"/>
    <p:sldId id="273" r:id="rId27"/>
    <p:sldId id="274" r:id="rId28"/>
    <p:sldId id="275" r:id="rId29"/>
    <p:sldId id="292" r:id="rId30"/>
    <p:sldId id="277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3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61" r:id="rId83"/>
    <p:sldId id="362" r:id="rId84"/>
    <p:sldId id="363" r:id="rId85"/>
    <p:sldId id="334" r:id="rId86"/>
    <p:sldId id="335" r:id="rId87"/>
    <p:sldId id="336" r:id="rId88"/>
    <p:sldId id="364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65" r:id="rId103"/>
    <p:sldId id="366" r:id="rId104"/>
    <p:sldId id="351" r:id="rId105"/>
    <p:sldId id="352" r:id="rId106"/>
    <p:sldId id="350" r:id="rId107"/>
    <p:sldId id="367" r:id="rId108"/>
    <p:sldId id="353" r:id="rId109"/>
    <p:sldId id="368" r:id="rId110"/>
    <p:sldId id="369" r:id="rId111"/>
    <p:sldId id="355" r:id="rId112"/>
    <p:sldId id="278" r:id="rId113"/>
    <p:sldId id="356" r:id="rId114"/>
    <p:sldId id="269" r:id="rId115"/>
    <p:sldId id="257" r:id="rId116"/>
    <p:sldId id="258" r:id="rId1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8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186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824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180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432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70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27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512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654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16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421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queta.pptx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jpe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jpe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jpe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jpe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53.jpe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jpe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jpe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jpe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jpe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63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jp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jp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50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4.png"/><Relationship Id="rId1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image" Target="../media/image1.jp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49.png"/><Relationship Id="rId10" Type="http://schemas.openxmlformats.org/officeDocument/2006/relationships/image" Target="../media/image41.png"/><Relationship Id="rId19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4.png"/><Relationship Id="rId5" Type="http://schemas.openxmlformats.org/officeDocument/2006/relationships/image" Target="../media/image2.png"/><Relationship Id="rId10" Type="http://schemas.openxmlformats.org/officeDocument/2006/relationships/image" Target="../media/image73.png"/><Relationship Id="rId4" Type="http://schemas.openxmlformats.org/officeDocument/2006/relationships/image" Target="../media/image5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3.png"/><Relationship Id="rId5" Type="http://schemas.openxmlformats.org/officeDocument/2006/relationships/image" Target="../media/image70.png"/><Relationship Id="rId10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3.png"/><Relationship Id="rId5" Type="http://schemas.openxmlformats.org/officeDocument/2006/relationships/image" Target="../media/image70.png"/><Relationship Id="rId10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12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e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jpe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4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7.jpe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e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e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e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e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jpe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jpe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e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jpe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e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jpe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e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e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e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jpe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jpe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jpe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jpe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jpe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jpe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jpe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jpe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jpe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jpe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jpe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jpe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jpe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jpe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jpe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jpe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93" y="1460391"/>
            <a:ext cx="1076851" cy="1076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31" y="1200505"/>
            <a:ext cx="2529611" cy="175207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67641" y="1691823"/>
            <a:ext cx="20641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¿Cuál de mis herramientas crees que sirve para encontrar el tanque de oxígeno más pesado?</a:t>
            </a:r>
            <a:endParaRPr kumimoji="0" lang="es-CL" altLang="es-CL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73" y="1138665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1131061"/>
            <a:ext cx="553158" cy="55315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3039449"/>
            <a:ext cx="304801" cy="304801"/>
          </a:xfrm>
          <a:prstGeom prst="rect">
            <a:avLst/>
          </a:prstGeom>
        </p:spPr>
      </p:pic>
      <p:sp>
        <p:nvSpPr>
          <p:cNvPr id="13" name="Flecha derecha 12">
            <a:hlinkClick r:id="rId8" action="ppaction://hlinkpres?slideindex=1&amp;slidetitle="/>
          </p:cNvPr>
          <p:cNvSpPr/>
          <p:nvPr/>
        </p:nvSpPr>
        <p:spPr>
          <a:xfrm flipH="1">
            <a:off x="9141149" y="877909"/>
            <a:ext cx="1315184" cy="95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H47 (80)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7855388" y="4227790"/>
            <a:ext cx="2784441" cy="1092213"/>
            <a:chOff x="2167091" y="3906159"/>
            <a:chExt cx="2784441" cy="1092213"/>
          </a:xfrm>
        </p:grpSpPr>
        <p:grpSp>
          <p:nvGrpSpPr>
            <p:cNvPr id="23" name="Grupo 22"/>
            <p:cNvGrpSpPr/>
            <p:nvPr/>
          </p:nvGrpSpPr>
          <p:grpSpPr>
            <a:xfrm>
              <a:off x="2167091" y="3906159"/>
              <a:ext cx="1365266" cy="1092213"/>
              <a:chOff x="2148154" y="2782538"/>
              <a:chExt cx="1365266" cy="1092213"/>
            </a:xfrm>
          </p:grpSpPr>
          <p:sp>
            <p:nvSpPr>
              <p:cNvPr id="22" name="Rectángulo redondeado 21"/>
              <p:cNvSpPr/>
              <p:nvPr/>
            </p:nvSpPr>
            <p:spPr>
              <a:xfrm>
                <a:off x="2148154" y="2782538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860" y="3017435"/>
                <a:ext cx="1065853" cy="622418"/>
              </a:xfrm>
              <a:prstGeom prst="rect">
                <a:avLst/>
              </a:prstGeom>
            </p:spPr>
          </p:pic>
        </p:grpSp>
        <p:sp>
          <p:nvSpPr>
            <p:cNvPr id="25" name="Rectángulo redondeado 24"/>
            <p:cNvSpPr/>
            <p:nvPr/>
          </p:nvSpPr>
          <p:spPr>
            <a:xfrm>
              <a:off x="3586266" y="3906159"/>
              <a:ext cx="1365266" cy="1092213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717" y="4141056"/>
              <a:ext cx="1065853" cy="622418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7855387" y="3066141"/>
            <a:ext cx="2784442" cy="1092213"/>
            <a:chOff x="2167090" y="3906159"/>
            <a:chExt cx="2784442" cy="1092213"/>
          </a:xfrm>
        </p:grpSpPr>
        <p:grpSp>
          <p:nvGrpSpPr>
            <p:cNvPr id="32" name="Grupo 31"/>
            <p:cNvGrpSpPr/>
            <p:nvPr/>
          </p:nvGrpSpPr>
          <p:grpSpPr>
            <a:xfrm>
              <a:off x="2167090" y="3906159"/>
              <a:ext cx="1365266" cy="1092213"/>
              <a:chOff x="1995401" y="3874751"/>
              <a:chExt cx="1365266" cy="1092213"/>
            </a:xfrm>
          </p:grpSpPr>
          <p:sp>
            <p:nvSpPr>
              <p:cNvPr id="28" name="Rectángulo redondeado 27"/>
              <p:cNvSpPr/>
              <p:nvPr/>
            </p:nvSpPr>
            <p:spPr>
              <a:xfrm>
                <a:off x="1995401" y="3874751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6851" y="4341342"/>
                <a:ext cx="1078061" cy="159030"/>
              </a:xfrm>
              <a:prstGeom prst="rect">
                <a:avLst/>
              </a:prstGeom>
            </p:spPr>
          </p:pic>
        </p:grpSp>
        <p:grpSp>
          <p:nvGrpSpPr>
            <p:cNvPr id="36" name="Grupo 35"/>
            <p:cNvGrpSpPr/>
            <p:nvPr/>
          </p:nvGrpSpPr>
          <p:grpSpPr>
            <a:xfrm>
              <a:off x="3586266" y="3906159"/>
              <a:ext cx="1365266" cy="1092213"/>
              <a:chOff x="3401623" y="3874751"/>
              <a:chExt cx="1365266" cy="1092213"/>
            </a:xfrm>
          </p:grpSpPr>
          <p:sp>
            <p:nvSpPr>
              <p:cNvPr id="34" name="Rectángulo redondeado 33"/>
              <p:cNvSpPr/>
              <p:nvPr/>
            </p:nvSpPr>
            <p:spPr>
              <a:xfrm>
                <a:off x="3401623" y="3874751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3073" y="4341342"/>
                <a:ext cx="1078061" cy="159030"/>
              </a:xfrm>
              <a:prstGeom prst="rect">
                <a:avLst/>
              </a:prstGeom>
            </p:spPr>
          </p:pic>
        </p:grpSp>
      </p:grpSp>
      <p:grpSp>
        <p:nvGrpSpPr>
          <p:cNvPr id="49" name="Grupo 48"/>
          <p:cNvGrpSpPr/>
          <p:nvPr/>
        </p:nvGrpSpPr>
        <p:grpSpPr>
          <a:xfrm>
            <a:off x="7855387" y="1891026"/>
            <a:ext cx="2784442" cy="1092213"/>
            <a:chOff x="2167090" y="2716428"/>
            <a:chExt cx="2784442" cy="1092213"/>
          </a:xfrm>
        </p:grpSpPr>
        <p:grpSp>
          <p:nvGrpSpPr>
            <p:cNvPr id="43" name="Grupo 42"/>
            <p:cNvGrpSpPr/>
            <p:nvPr/>
          </p:nvGrpSpPr>
          <p:grpSpPr>
            <a:xfrm>
              <a:off x="2167090" y="2716428"/>
              <a:ext cx="1365266" cy="1092213"/>
              <a:chOff x="1999443" y="3946507"/>
              <a:chExt cx="1365266" cy="1092213"/>
            </a:xfrm>
          </p:grpSpPr>
          <p:sp>
            <p:nvSpPr>
              <p:cNvPr id="39" name="Rectángulo redondeado 38"/>
              <p:cNvSpPr/>
              <p:nvPr/>
            </p:nvSpPr>
            <p:spPr>
              <a:xfrm>
                <a:off x="1999443" y="3946507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8993" y="4207027"/>
                <a:ext cx="1061968" cy="576363"/>
              </a:xfrm>
              <a:prstGeom prst="rect">
                <a:avLst/>
              </a:prstGeom>
            </p:spPr>
          </p:pic>
        </p:grpSp>
        <p:grpSp>
          <p:nvGrpSpPr>
            <p:cNvPr id="47" name="Grupo 46"/>
            <p:cNvGrpSpPr/>
            <p:nvPr/>
          </p:nvGrpSpPr>
          <p:grpSpPr>
            <a:xfrm>
              <a:off x="3586266" y="2716428"/>
              <a:ext cx="1365266" cy="1092213"/>
              <a:chOff x="3401623" y="3929595"/>
              <a:chExt cx="1365266" cy="1092213"/>
            </a:xfrm>
          </p:grpSpPr>
          <p:sp>
            <p:nvSpPr>
              <p:cNvPr id="45" name="Rectángulo redondeado 44"/>
              <p:cNvSpPr/>
              <p:nvPr/>
            </p:nvSpPr>
            <p:spPr>
              <a:xfrm>
                <a:off x="3401623" y="3929595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1173" y="4190115"/>
                <a:ext cx="1061968" cy="5763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884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2" y="2896320"/>
            <a:ext cx="228600" cy="703847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mide 10 cm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4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65826" y="3216140"/>
            <a:ext cx="1456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¡Miren! ¡Ahí está! Está muy gordito, creo que se ha comido todo el queso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39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7490"/>
            <a:ext cx="3111349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77066" y="2549748"/>
            <a:ext cx="1246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Pero… ¿Por qué estará llorando?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7551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35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999938" y="1434268"/>
            <a:ext cx="2105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Parece que se ha puesto tan gordo que no puede volver por la tubería por donde vino. </a:t>
            </a:r>
          </a:p>
          <a:p>
            <a:pPr algn="ctr"/>
            <a:r>
              <a:rPr lang="es-CL" sz="1100" dirty="0" smtClean="0"/>
              <a:t>Por eso llora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29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533068" y="1278467"/>
            <a:ext cx="1353132" cy="237273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78601" y="1503946"/>
            <a:ext cx="8620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Pobrecito, no tenemos un traje espacial a su medida. </a:t>
            </a:r>
          </a:p>
          <a:p>
            <a:pPr algn="ctr"/>
            <a:r>
              <a:rPr lang="es-CL" sz="1100" dirty="0" smtClean="0"/>
              <a:t>¿Cómo volverá a la estación?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01985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122962" y="1614013"/>
            <a:ext cx="109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Podemos construir un tubo más grande para él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6584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465333" y="1263742"/>
            <a:ext cx="1759534" cy="150706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741205" y="1495976"/>
            <a:ext cx="1207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ya puede ir donde quiera y vivir tranquilo con nosotros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021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24" y="1208109"/>
            <a:ext cx="3111349" cy="311540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97423" y="1493535"/>
            <a:ext cx="1207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/>
              <a:t>¿Pero qué va a </a:t>
            </a:r>
            <a:r>
              <a:rPr lang="es-CL" sz="1100" dirty="0" smtClean="0"/>
              <a:t>comer cuando tenga hambre? </a:t>
            </a:r>
            <a:r>
              <a:rPr lang="es-CL" sz="1100" dirty="0"/>
              <a:t>Ya se comió todo el queso que trajimos</a:t>
            </a:r>
          </a:p>
          <a:p>
            <a:pPr algn="ctr"/>
            <a:r>
              <a:rPr lang="es-CL" sz="1100" dirty="0" smtClean="0"/>
              <a:t> </a:t>
            </a:r>
            <a:endParaRPr lang="es-CL" sz="11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2752102" y="1270945"/>
            <a:ext cx="592229" cy="87958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3048216" y="1592206"/>
            <a:ext cx="592229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70534" y="258735"/>
            <a:ext cx="1286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8" y="1208109"/>
            <a:ext cx="3111349" cy="31154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078826" y="1382551"/>
            <a:ext cx="2286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Tenemos semillas de girasol, podemos darle de comer con ellas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7647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1"/>
          <a:stretch/>
        </p:blipFill>
        <p:spPr>
          <a:xfrm>
            <a:off x="3622754" y="1227667"/>
            <a:ext cx="1393844" cy="1311464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392508"/>
            <a:ext cx="11392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el termómetro puedes medir la temperatura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42" y="1859218"/>
            <a:ext cx="597460" cy="341406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363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734" y="258735"/>
            <a:ext cx="121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5" y="1208109"/>
            <a:ext cx="3111348" cy="3115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2"/>
          <a:stretch/>
        </p:blipFill>
        <p:spPr>
          <a:xfrm flipH="1">
            <a:off x="2666415" y="1236132"/>
            <a:ext cx="1702381" cy="104986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25680" y="1239051"/>
            <a:ext cx="1583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las usemos todas. Plantemos algunas para que el ratón tenga siempre que comer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611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84933" y="54508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2994296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49" y="2716300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4585" y="3148493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bolsa de semillas de girasol es la bolsa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70" y="1295319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Necesitamos las semillas de girasol. ¡Pero en este invernadero hay muchas semillas de todo tipo! ¿Cuáles son las de girasol?</a:t>
            </a:r>
            <a:endParaRPr lang="es-CL" sz="1100" dirty="0"/>
          </a:p>
        </p:txBody>
      </p:sp>
      <p:sp>
        <p:nvSpPr>
          <p:cNvPr id="14" name="Flecha derecha 13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F0 (7)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455346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79" y="3081866"/>
            <a:ext cx="1118110" cy="11181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15779" y="711200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smtClean="0"/>
              <a:t>Resultados: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7811736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13" y="2624458"/>
            <a:ext cx="1118110" cy="11181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6" y="2624504"/>
            <a:ext cx="1067676" cy="11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54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1222904"/>
            <a:ext cx="143827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2013478"/>
            <a:ext cx="1343025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p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71" y="2932641"/>
            <a:ext cx="9810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p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20" y="3785128"/>
            <a:ext cx="10191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p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46" y="974197"/>
            <a:ext cx="17430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pt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1575328"/>
            <a:ext cx="6572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pt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271709"/>
            <a:ext cx="17716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ptu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787115"/>
            <a:ext cx="10858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aptur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04" y="3489853"/>
            <a:ext cx="2057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aptur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46" y="4403197"/>
            <a:ext cx="41433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aptur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34" y="2361141"/>
            <a:ext cx="16764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aptur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456516"/>
            <a:ext cx="15716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aptur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996" y="4403197"/>
            <a:ext cx="676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080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275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75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el termómetro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53" y="2881802"/>
            <a:ext cx="228600" cy="7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está a 10°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53" y="2881802"/>
            <a:ext cx="228600" cy="703847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7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82" y="3738230"/>
            <a:ext cx="642425" cy="622749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3" y="4597921"/>
            <a:ext cx="642425" cy="6227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9" y="2942599"/>
            <a:ext cx="642425" cy="622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10818"/>
          <a:stretch/>
        </p:blipFill>
        <p:spPr>
          <a:xfrm>
            <a:off x="1862667" y="1380067"/>
            <a:ext cx="2374392" cy="15625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23862" y="1791543"/>
            <a:ext cx="17242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Entonces ¿Cuál crees que es el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tanque de ox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ígeno </a:t>
            </a:r>
            <a:r>
              <a:rPr lang="es-CL" altLang="es-CL" sz="11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pesado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7" y="2942599"/>
            <a:ext cx="654098" cy="62918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4" y="5459196"/>
            <a:ext cx="654098" cy="62918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5" y="3736646"/>
            <a:ext cx="654098" cy="62918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3" y="2968120"/>
            <a:ext cx="363220" cy="545060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1259673" y="308315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9" y="3721368"/>
            <a:ext cx="395233" cy="593101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1235643" y="386493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sp>
        <p:nvSpPr>
          <p:cNvPr id="47" name="CuadroTexto 46"/>
          <p:cNvSpPr txBox="1"/>
          <p:nvPr/>
        </p:nvSpPr>
        <p:spPr>
          <a:xfrm>
            <a:off x="1243159" y="4727845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5" y="4601648"/>
            <a:ext cx="383655" cy="575727"/>
          </a:xfrm>
          <a:prstGeom prst="rect">
            <a:avLst/>
          </a:prstGeom>
        </p:spPr>
      </p:pic>
      <p:grpSp>
        <p:nvGrpSpPr>
          <p:cNvPr id="53" name="Grupo 52"/>
          <p:cNvGrpSpPr/>
          <p:nvPr/>
        </p:nvGrpSpPr>
        <p:grpSpPr>
          <a:xfrm>
            <a:off x="7077837" y="2122538"/>
            <a:ext cx="1301587" cy="1895380"/>
            <a:chOff x="7476606" y="1679992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217" y="1903094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7611760" y="2210634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611760" y="264869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611760" y="3112032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606" y="1679992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7547591" y="1699479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8571554" y="1696814"/>
              <a:ext cx="145042" cy="188209"/>
            </a:xfrm>
            <a:prstGeom prst="rect">
              <a:avLst/>
            </a:prstGeom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20" y="2577997"/>
            <a:ext cx="1213209" cy="609653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7" y="3241149"/>
            <a:ext cx="1213209" cy="609653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8" y="3882522"/>
            <a:ext cx="1213209" cy="609653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242649" y="4010757"/>
            <a:ext cx="32029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45" y="3950219"/>
            <a:ext cx="163544" cy="470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71" y="3316590"/>
            <a:ext cx="143000" cy="457604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242649" y="3367314"/>
            <a:ext cx="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70" y="2659938"/>
            <a:ext cx="140298" cy="43197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44097" y="2698157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01" y="2660317"/>
            <a:ext cx="140298" cy="431971"/>
          </a:xfrm>
          <a:prstGeom prst="rect">
            <a:avLst/>
          </a:prstGeom>
        </p:spPr>
      </p:pic>
      <p:sp>
        <p:nvSpPr>
          <p:cNvPr id="49" name="CuadroTexto 48"/>
          <p:cNvSpPr txBox="1"/>
          <p:nvPr/>
        </p:nvSpPr>
        <p:spPr>
          <a:xfrm>
            <a:off x="9844428" y="2698536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50" y="3316590"/>
            <a:ext cx="143000" cy="457604"/>
          </a:xfrm>
          <a:prstGeom prst="rect">
            <a:avLst/>
          </a:prstGeom>
        </p:spPr>
      </p:pic>
      <p:sp>
        <p:nvSpPr>
          <p:cNvPr id="55" name="CuadroTexto 54"/>
          <p:cNvSpPr txBox="1"/>
          <p:nvPr/>
        </p:nvSpPr>
        <p:spPr>
          <a:xfrm>
            <a:off x="9844428" y="3367314"/>
            <a:ext cx="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sp>
        <p:nvSpPr>
          <p:cNvPr id="56" name="CuadroTexto 55"/>
          <p:cNvSpPr txBox="1"/>
          <p:nvPr/>
        </p:nvSpPr>
        <p:spPr>
          <a:xfrm>
            <a:off x="9841003" y="4010757"/>
            <a:ext cx="32029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57" name="Imagen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99" y="3950219"/>
            <a:ext cx="163544" cy="4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6216" y="191551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/>
          <a:stretch/>
        </p:blipFill>
        <p:spPr>
          <a:xfrm>
            <a:off x="1913467" y="1453154"/>
            <a:ext cx="2334859" cy="118861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93640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peso</a:t>
            </a:r>
            <a:r>
              <a:rPr lang="es-CL" sz="1100" dirty="0" smtClean="0"/>
              <a:t>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9175027" y="2528957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05" y="1589732"/>
            <a:ext cx="724322" cy="5728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46294" y="2793092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872962"/>
            <a:ext cx="724322" cy="572896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3826870" y="2795577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grpSp>
        <p:nvGrpSpPr>
          <p:cNvPr id="21" name="Grupo 20"/>
          <p:cNvGrpSpPr/>
          <p:nvPr/>
        </p:nvGrpSpPr>
        <p:grpSpPr>
          <a:xfrm>
            <a:off x="680203" y="2725904"/>
            <a:ext cx="498793" cy="493310"/>
            <a:chOff x="680203" y="2725904"/>
            <a:chExt cx="498793" cy="49331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03" y="2725904"/>
              <a:ext cx="498793" cy="49331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21" y="2745915"/>
              <a:ext cx="133548" cy="427356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831191" y="2798870"/>
              <a:ext cx="251988" cy="28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95799" y="3345682"/>
            <a:ext cx="493640" cy="513260"/>
            <a:chOff x="695799" y="3345682"/>
            <a:chExt cx="493640" cy="513260"/>
          </a:xfrm>
        </p:grpSpPr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99" y="3356578"/>
              <a:ext cx="493640" cy="502364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95" y="3345682"/>
              <a:ext cx="153804" cy="473557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844237" y="3421717"/>
              <a:ext cx="249385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834507" y="4001480"/>
            <a:ext cx="503868" cy="502364"/>
            <a:chOff x="834507" y="4001480"/>
            <a:chExt cx="503868" cy="502364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07" y="4001480"/>
              <a:ext cx="503868" cy="502364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/>
          </p:nvSpPr>
          <p:spPr>
            <a:xfrm>
              <a:off x="986958" y="4081361"/>
              <a:ext cx="254552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19" y="4004456"/>
              <a:ext cx="159890" cy="45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56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1854200" y="142258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87747" y="1684381"/>
            <a:ext cx="1724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temperatura</a:t>
            </a:r>
            <a:r>
              <a:rPr lang="es-CL" sz="1100" dirty="0" smtClean="0"/>
              <a:t>. Haz más mediciones si lo necesitas.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8933396" y="1605743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15267" y="2708000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0" name="CuadroTexto 39"/>
          <p:cNvSpPr txBox="1"/>
          <p:nvPr/>
        </p:nvSpPr>
        <p:spPr>
          <a:xfrm>
            <a:off x="3837958" y="2714352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19" y="1498322"/>
            <a:ext cx="782925" cy="436498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7125331" y="1537131"/>
            <a:ext cx="69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Hacer más mediciones</a:t>
            </a:r>
            <a:endParaRPr lang="es-CL" sz="800" dirty="0">
              <a:solidFill>
                <a:schemeClr val="bg1"/>
              </a:solidFill>
            </a:endParaRPr>
          </a:p>
        </p:txBody>
      </p:sp>
      <p:grpSp>
        <p:nvGrpSpPr>
          <p:cNvPr id="38" name="Grupo 37"/>
          <p:cNvGrpSpPr/>
          <p:nvPr/>
        </p:nvGrpSpPr>
        <p:grpSpPr>
          <a:xfrm>
            <a:off x="7882554" y="3987437"/>
            <a:ext cx="498793" cy="493310"/>
            <a:chOff x="680203" y="2725904"/>
            <a:chExt cx="498793" cy="493310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03" y="2725904"/>
              <a:ext cx="498793" cy="493310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21" y="2745915"/>
              <a:ext cx="133548" cy="427356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831191" y="2798870"/>
              <a:ext cx="251988" cy="28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882554" y="3372158"/>
            <a:ext cx="493640" cy="513260"/>
            <a:chOff x="695799" y="3345682"/>
            <a:chExt cx="493640" cy="513260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99" y="3356578"/>
              <a:ext cx="493640" cy="50236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95" y="3345682"/>
              <a:ext cx="153804" cy="473557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844237" y="3421717"/>
              <a:ext cx="249385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882554" y="4580582"/>
            <a:ext cx="503868" cy="502364"/>
            <a:chOff x="834507" y="4001480"/>
            <a:chExt cx="503868" cy="502364"/>
          </a:xfrm>
        </p:grpSpPr>
        <p:pic>
          <p:nvPicPr>
            <p:cNvPr id="53" name="Imagen 5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07" y="4001480"/>
              <a:ext cx="503868" cy="502364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986958" y="4081361"/>
              <a:ext cx="254552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55" name="Imagen 5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19" y="4004456"/>
              <a:ext cx="159890" cy="45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1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111560" y="2930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/>
          <a:stretch/>
        </p:blipFill>
        <p:spPr>
          <a:xfrm>
            <a:off x="2792211" y="1278467"/>
            <a:ext cx="2511284" cy="18773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17" y="1519086"/>
            <a:ext cx="1076851" cy="107685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038096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¿Qué fue lo que aprendiste?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2976150" y="2913405"/>
            <a:ext cx="24918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Escribe en la hoja de respuestas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H48 (81)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455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6382" y="329272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bolsa de semilla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sp>
        <p:nvSpPr>
          <p:cNvPr id="25" name="Flecha derecha 24"/>
          <p:cNvSpPr/>
          <p:nvPr/>
        </p:nvSpPr>
        <p:spPr>
          <a:xfrm flipH="1">
            <a:off x="9990666" y="858307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H59 (92)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5174695"/>
            <a:ext cx="886237" cy="8862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3877710"/>
            <a:ext cx="956975" cy="956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1384839"/>
            <a:ext cx="956975" cy="956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2595557"/>
            <a:ext cx="886237" cy="886237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1384839"/>
            <a:ext cx="956975" cy="956975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2602563"/>
            <a:ext cx="886237" cy="886237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3877709"/>
            <a:ext cx="956975" cy="956975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5175911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41267" y="108681"/>
            <a:ext cx="296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 i1c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26" y="776450"/>
            <a:ext cx="2007875" cy="3126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16" y="776450"/>
            <a:ext cx="1993768" cy="310439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6835824" y="1263731"/>
            <a:ext cx="4025960" cy="312636"/>
            <a:chOff x="6835824" y="1263731"/>
            <a:chExt cx="4025960" cy="312636"/>
          </a:xfrm>
        </p:grpSpPr>
        <p:grpSp>
          <p:nvGrpSpPr>
            <p:cNvPr id="14" name="Grupo 13"/>
            <p:cNvGrpSpPr/>
            <p:nvPr/>
          </p:nvGrpSpPr>
          <p:grpSpPr>
            <a:xfrm>
              <a:off x="6835824" y="1263731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016" y="1263731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9009831" y="1291762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835824" y="1785625"/>
            <a:ext cx="4018630" cy="317868"/>
            <a:chOff x="6835824" y="1785625"/>
            <a:chExt cx="4018630" cy="317868"/>
          </a:xfrm>
        </p:grpSpPr>
        <p:grpSp>
          <p:nvGrpSpPr>
            <p:cNvPr id="15" name="Grupo 14"/>
            <p:cNvGrpSpPr/>
            <p:nvPr/>
          </p:nvGrpSpPr>
          <p:grpSpPr>
            <a:xfrm>
              <a:off x="6835824" y="1790857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Grupo 20"/>
            <p:cNvGrpSpPr/>
            <p:nvPr/>
          </p:nvGrpSpPr>
          <p:grpSpPr>
            <a:xfrm>
              <a:off x="8860686" y="1785625"/>
              <a:ext cx="1993768" cy="310439"/>
              <a:chOff x="8860686" y="1785625"/>
              <a:chExt cx="1993768" cy="310439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0686" y="1785625"/>
                <a:ext cx="1993768" cy="310439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9008483" y="1822279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>
                    <a:solidFill>
                      <a:schemeClr val="bg1"/>
                    </a:solidFill>
                  </a:rPr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27" name="Grupo 2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30" name="Rectángulo 29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26" name="CuadroTexto 25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estrella</a:t>
              </a:r>
              <a:endParaRPr 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estrella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8" name="Imagen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62356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1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Compara el peso de los tanques con la balanza</a:t>
            </a:r>
            <a:endParaRPr lang="es-CL" sz="11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9917503" y="146415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index</a:t>
            </a:r>
            <a:endParaRPr lang="es-CL" sz="3200" dirty="0">
              <a:solidFill>
                <a:schemeClr val="bg1"/>
              </a:solidFill>
            </a:endParaRPr>
          </a:p>
        </p:txBody>
      </p:sp>
      <p:grpSp>
        <p:nvGrpSpPr>
          <p:cNvPr id="47" name="Grupo 46"/>
          <p:cNvGrpSpPr/>
          <p:nvPr/>
        </p:nvGrpSpPr>
        <p:grpSpPr>
          <a:xfrm>
            <a:off x="604091" y="2004471"/>
            <a:ext cx="685759" cy="369332"/>
            <a:chOff x="1940534" y="1720346"/>
            <a:chExt cx="685759" cy="369332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hacer mediciones</a:t>
              </a:r>
              <a:endParaRPr lang="es-CL" sz="600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518872" y="2463140"/>
            <a:ext cx="685706" cy="369332"/>
            <a:chOff x="518872" y="2463140"/>
            <a:chExt cx="685706" cy="369332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63" y="2485667"/>
              <a:ext cx="605815" cy="335273"/>
            </a:xfrm>
            <a:prstGeom prst="rect">
              <a:avLst/>
            </a:prstGeom>
          </p:spPr>
        </p:pic>
        <p:pic>
          <p:nvPicPr>
            <p:cNvPr id="53" name="Imagen 5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 flipH="1">
              <a:off x="985887" y="2503370"/>
              <a:ext cx="181070" cy="227542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518872" y="2463140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ordenar tanques</a:t>
              </a:r>
              <a:endParaRPr lang="es-C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187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07401" y="222537"/>
            <a:ext cx="347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F2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azul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5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742700" y="256715"/>
            <a:ext cx="311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F3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7" y="1489549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36853" y="163792"/>
            <a:ext cx="223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F4 i1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lazo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lazo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lazo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 lazo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85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15783" y="545085"/>
            <a:ext cx="60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3128229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7" y="2850233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29227" y="3274279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pala para sembrar es la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1300385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000000"/>
                </a:solidFill>
              </a:rPr>
              <a:t>Ahora nos falta una pala para poder sembrar ¿</a:t>
            </a:r>
            <a:r>
              <a:rPr lang="es-CL" sz="1100" dirty="0" err="1">
                <a:solidFill>
                  <a:srgbClr val="000000"/>
                </a:solidFill>
              </a:rPr>
              <a:t>Roboto</a:t>
            </a:r>
            <a:r>
              <a:rPr lang="es-CL" sz="1100" dirty="0">
                <a:solidFill>
                  <a:srgbClr val="000000"/>
                </a:solidFill>
              </a:rPr>
              <a:t>, </a:t>
            </a:r>
            <a:r>
              <a:rPr lang="es-CL" sz="1100" dirty="0" smtClean="0">
                <a:solidFill>
                  <a:srgbClr val="000000"/>
                </a:solidFill>
              </a:rPr>
              <a:t>cuál de todas las que tenemos aquí es la que se usa para sembrar?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957846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00449" y="541735"/>
            <a:ext cx="85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pala que es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2" y="1394252"/>
            <a:ext cx="938149" cy="938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5212508"/>
            <a:ext cx="938149" cy="9381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2570042"/>
            <a:ext cx="938149" cy="9381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3887123"/>
            <a:ext cx="938149" cy="93814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0" y="1394252"/>
            <a:ext cx="938149" cy="938149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2570042"/>
            <a:ext cx="938149" cy="93814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3887122"/>
            <a:ext cx="938149" cy="938149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390" y="5212507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10607" y="153051"/>
            <a:ext cx="4020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F7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6" name="Imagen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28" y="1421781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13417" y="153051"/>
            <a:ext cx="264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F8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una marca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57" name="Rectángulo 56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60" name="Imagen 5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61" name="CuadroTexto 60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marca</a:t>
              </a:r>
              <a:endParaRPr lang="es-CL" sz="1100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Imagen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9" y="1483133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51471" y="182119"/>
            <a:ext cx="255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F9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Imagen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16" y="1466763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59715" y="84535"/>
            <a:ext cx="86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F10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redondo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redondo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39" y="1471769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45386" y="220002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F11 i2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90" y="5053876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¿Crees que el tamaño de la pala sirve para encontrar a la más distinta?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19841" y="2706769"/>
            <a:ext cx="4700967" cy="487663"/>
            <a:chOff x="2700180" y="2873027"/>
            <a:chExt cx="3991115" cy="322406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porque también la bolsa de semillas que elegí era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08156" y="2073915"/>
            <a:ext cx="4698145" cy="487663"/>
            <a:chOff x="2702576" y="2873027"/>
            <a:chExt cx="3988719" cy="322406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hay dos palas grandes y dos palas pequeñas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08157" y="1308047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 eso la pala que elegí es distinta al resto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7224269" y="3488875"/>
            <a:ext cx="4267570" cy="449217"/>
            <a:chOff x="7224269" y="3488875"/>
            <a:chExt cx="4267570" cy="44921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3488875"/>
              <a:ext cx="4267570" cy="449217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7326095" y="350139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por eso la pala que elegí es distinta al </a:t>
              </a:r>
              <a:r>
                <a:rPr lang="es-CL" sz="1100" dirty="0" smtClean="0"/>
                <a:t>resto</a:t>
              </a:r>
              <a:endParaRPr lang="es-CL" altLang="es-CL" sz="1100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9408967" y="3500832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</a:t>
              </a:r>
              <a:r>
                <a:rPr lang="es-CL" sz="1100" dirty="0" smtClean="0">
                  <a:solidFill>
                    <a:schemeClr val="bg1"/>
                  </a:solidFill>
                </a:rPr>
                <a:t>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7224269" y="4084288"/>
            <a:ext cx="4267570" cy="449217"/>
            <a:chOff x="7224269" y="4084288"/>
            <a:chExt cx="4267570" cy="449217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084288"/>
              <a:ext cx="4267570" cy="449217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7326095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porque hay dos palas grandes y dos palas pequeñas</a:t>
              </a:r>
              <a:endParaRPr lang="es-CL" alt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9408967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224269" y="4679701"/>
            <a:ext cx="4267570" cy="449217"/>
            <a:chOff x="7224269" y="4679701"/>
            <a:chExt cx="4267570" cy="449217"/>
          </a:xfrm>
        </p:grpSpPr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679701"/>
              <a:ext cx="4267570" cy="449217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7326095" y="4692217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Si, porque también la bolsa de semillas que elegí era pequeña</a:t>
              </a:r>
              <a:endParaRPr lang="es-CL" altLang="es-CL" sz="1100" dirty="0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9408967" y="467970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3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backT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Toma la temperatura de los tanques con el termómetro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433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53911" y="228469"/>
            <a:ext cx="84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95" y="2446177"/>
            <a:ext cx="3175510" cy="14148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1595218"/>
            <a:ext cx="3150787" cy="115050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43857" y="1890984"/>
            <a:ext cx="22052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Entonces ¿Dónde está el ratón?</a:t>
            </a:r>
          </a:p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Yo creo que está dentro del refrigerador</a:t>
            </a:r>
            <a:endParaRPr lang="es-CL" sz="11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3153609"/>
            <a:ext cx="3064731" cy="9586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65" y="313283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3452" y="3502139"/>
            <a:ext cx="22186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el ratón se fue de la sala común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Flecha derecha 15"/>
          <p:cNvSpPr/>
          <p:nvPr/>
        </p:nvSpPr>
        <p:spPr>
          <a:xfrm flipH="1">
            <a:off x="9164354" y="520856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H38 (71)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55260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99316" y="109935"/>
            <a:ext cx="758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I8 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6" b="33259"/>
          <a:stretch/>
        </p:blipFill>
        <p:spPr>
          <a:xfrm>
            <a:off x="3113457" y="1320800"/>
            <a:ext cx="2978982" cy="8805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58682"/>
            <a:ext cx="19870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¿Quién crees que está en lo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11036" y="2958153"/>
            <a:ext cx="4700967" cy="487663"/>
            <a:chOff x="2700180" y="2873027"/>
            <a:chExt cx="3991115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Nicolás,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099351" y="2325299"/>
            <a:ext cx="4698145" cy="487663"/>
            <a:chOff x="2702576" y="2873027"/>
            <a:chExt cx="3988719" cy="322406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salió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099352" y="1559431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buscó una salida hacia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3617149" y="5254119"/>
            <a:ext cx="985799" cy="489600"/>
            <a:chOff x="8503789" y="4856128"/>
            <a:chExt cx="985799" cy="4896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3789" y="4856128"/>
              <a:ext cx="985799" cy="48960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8531855" y="4885484"/>
              <a:ext cx="9296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Volver a ver el video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7178640" y="3759714"/>
            <a:ext cx="4633362" cy="487722"/>
            <a:chOff x="7178640" y="3759714"/>
            <a:chExt cx="4633362" cy="48772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María, porque el ratón buscó una salida hacia el </a:t>
              </a:r>
              <a:r>
                <a:rPr lang="es-CL" sz="1100" dirty="0" smtClean="0"/>
                <a:t>invernadero</a:t>
              </a:r>
              <a:endParaRPr lang="es-CL" altLang="es-CL" sz="1100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</a:t>
              </a:r>
              <a:r>
                <a:rPr lang="es-CL" sz="1100" dirty="0" smtClean="0">
                  <a:solidFill>
                    <a:schemeClr val="bg1"/>
                  </a:solidFill>
                </a:rPr>
                <a:t>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78640" y="433557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María, porque el ratón salió del refrigerador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159346" y="4911434"/>
            <a:ext cx="4633362" cy="487722"/>
            <a:chOff x="6918002" y="2170745"/>
            <a:chExt cx="4633362" cy="487722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7" name="CuadroTexto 56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Nicolás, porque el ratón sacó el queso del refrigerador</a:t>
              </a:r>
              <a:endParaRPr lang="es-CL" altLang="es-CL" sz="1100" dirty="0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6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763383" y="134571"/>
            <a:ext cx="758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i9b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29267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73761" y="1657664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crees que Nicolás dijo eso?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Nicolás sabe mucho de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89278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3619" y="3231246"/>
            <a:ext cx="4711939" cy="487660"/>
            <a:chOff x="2702576" y="2873029"/>
            <a:chExt cx="4000430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35464" y="2953016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el ratón tenía mucha hambre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6" y="2949447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vio al ratón sacando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</a:t>
              </a:r>
              <a:r>
                <a:rPr lang="es-CL" sz="1100" dirty="0" smtClean="0">
                  <a:solidFill>
                    <a:schemeClr val="bg1"/>
                  </a:solidFill>
                </a:rPr>
                <a:t>el queso </a:t>
              </a:r>
              <a:r>
                <a:rPr lang="es-CL" sz="1100" dirty="0">
                  <a:solidFill>
                    <a:schemeClr val="bg1"/>
                  </a:solidFill>
                </a:rPr>
                <a:t>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Nicolás sabe mucho de ratones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vio al ratón sacando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el ratón tenía mucha hambre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70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96527" y="156354"/>
            <a:ext cx="66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42" y="3668083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1752600"/>
            <a:ext cx="3064731" cy="15496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en realidad no pudo irse de la sala común. Debe estar bajo el sillón porque sus patas quedaron marcadas ahí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65" y="2034901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00916" y="194603"/>
            <a:ext cx="844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Q4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i11a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16985" y="4118702"/>
            <a:ext cx="4698146" cy="478108"/>
            <a:chOff x="2702576" y="2879344"/>
            <a:chExt cx="3988719" cy="31608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52778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el ratón está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6345" y="2948085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207553" y="3308097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4758"/>
            <a:ext cx="4765878" cy="488280"/>
            <a:chOff x="2702576" y="2872619"/>
            <a:chExt cx="4046224" cy="322814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032" y="2872619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porque las marcas de sus patas no significan que esté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 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03" y="1295550"/>
            <a:ext cx="1076851" cy="10768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82" y="1236243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0777" y="1622648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¿Crees que el ratón está ahí?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7139820" y="473246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</a:t>
              </a:r>
              <a:r>
                <a:rPr lang="es-CL" sz="1100" dirty="0"/>
                <a:t>porque las marcas de sus patas no significan que esté ahí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sz="1100" dirty="0">
                  <a:solidFill>
                    <a:schemeClr val="bg1"/>
                  </a:solidFill>
                </a:rPr>
                <a:t>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9820" y="530832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sacó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20526" y="588418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7005029" y="2283801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el ratón está ahí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9466" y="2283801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31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90127" y="145555"/>
            <a:ext cx="839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49" y="3820531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31" y="2348006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Entonces el gato debe haber cazado al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3085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76875" y="87449"/>
            <a:ext cx="1066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Q6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i12b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¿Crees que lo que dijo Nicolás es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quizás el gato se comió al ratón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no hay gato en la historia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/>
                  <a:t>No, porque el ratón se comió el queso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27773" y="387046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quizás el gato se comió al ratón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859163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no hay gato en la historia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se comió el queso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38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82120" y="101469"/>
            <a:ext cx="77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Q7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i14b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con eso podemos saber si tenemos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hay que saber qué come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no hay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65" y="1295504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4524" y="1541815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En mi base de datos aparece que </a:t>
            </a:r>
            <a:r>
              <a:rPr lang="es-CL" altLang="es-CL" sz="1100" dirty="0" smtClean="0"/>
              <a:t>los</a:t>
            </a:r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gatos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son de la familia de los felinos. ¿Te sirve esta información?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81" y="1277455"/>
            <a:ext cx="1109799" cy="1109799"/>
          </a:xfrm>
          <a:prstGeom prst="rect">
            <a:avLst/>
          </a:prstGeom>
        </p:spPr>
      </p:pic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con eso podemos saber si tenemos un gato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no hay un gato en la estación espacial</a:t>
              </a:r>
              <a:endParaRPr lang="es-CL" altLang="es-CL" sz="1100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hay que saber qué come un gato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031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4149" y="290733"/>
            <a:ext cx="75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07" y="2608366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7" y="1795265"/>
            <a:ext cx="3064731" cy="13462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41" y="2080765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59" y="267430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 gato no se pudo comer al ratón ya que no tenemos un gato en la estación espacial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32" y="3905464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95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439400" y="152269"/>
            <a:ext cx="980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Q9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i16c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19326" y="1598167"/>
            <a:ext cx="24456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¿Cómo podríamos saber quién tiene razón entre María y Nicolás?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el gato ya había comido antes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hay o no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al gato le gusta comer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el gato ya había comido antes</a:t>
              </a:r>
              <a:endParaRPr lang="es-CL" altLang="es-CL" sz="11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al gato le gusta comer ratones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hay o no un gato en la estación espacial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backR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504506"/>
            <a:ext cx="10862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Mide los tanques con la regla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25" y="890833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8576733" y="859367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57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1441" y="307646"/>
            <a:ext cx="103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07" y="3851745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98" y="2747802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Aún no sabemos donde está el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43" y="2317345"/>
            <a:ext cx="1115659" cy="11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7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38267" y="313671"/>
            <a:ext cx="19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I15a o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42006" y="1581708"/>
            <a:ext cx="26283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Yo creo que el ratón se fue a la nave espacial. </a:t>
            </a:r>
            <a:r>
              <a:rPr lang="es-CL" altLang="es-CL" sz="1100" dirty="0" smtClean="0"/>
              <a:t>¿Crees que esto está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altLang="es-CL" sz="1100" dirty="0" smtClean="0"/>
                  <a:t>No, porque el video no muestra al ratón yendo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alt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altLang="es-CL" sz="1100" dirty="0">
                  <a:solidFill>
                    <a:schemeClr val="bg1"/>
                  </a:solidFill>
                </a:rPr>
                <a:t>porque el video no muestra al ratón yendo a la nave espacial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el ratón se fue al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yo creo que se fue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/>
                <a:t>No, porque el video no muestra al ratón yendo a la nave espacial</a:t>
              </a: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>
                  <a:solidFill>
                    <a:schemeClr val="bg1"/>
                  </a:solidFill>
                </a:rPr>
                <a:t>No, porque el video no muestra al ratón yendo a la nave espacial</a:t>
              </a: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yo creo que se fue a la nave espacial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el ratón se fue al invernadero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801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60182" y="313671"/>
            <a:ext cx="127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i10a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es porque el ratón pasó </a:t>
                </a:r>
                <a:r>
                  <a:rPr lang="es-CL" sz="1100" dirty="0"/>
                  <a:t>por encima de los </a:t>
                </a:r>
                <a:r>
                  <a:rPr lang="es-CL" sz="1100" dirty="0" smtClean="0"/>
                  <a:t>tanques y </a:t>
                </a:r>
                <a:r>
                  <a:rPr lang="es-CL" sz="1100" dirty="0"/>
                  <a:t>los </a:t>
                </a:r>
                <a:r>
                  <a:rPr lang="es-CL" sz="1100" dirty="0" smtClean="0"/>
                  <a:t>abrió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es cierto, están rotos según se vio en el video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ya que el ratón no pasó por los tanques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9"/>
          <a:stretch/>
        </p:blipFill>
        <p:spPr>
          <a:xfrm>
            <a:off x="1997165" y="1286933"/>
            <a:ext cx="3338200" cy="11444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24760" y="1468882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Acabo de identificar que los tanques de oxígeno están abiertos. Debe ser porque se rompieron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85" y="1365809"/>
            <a:ext cx="1076851" cy="1076851"/>
          </a:xfrm>
          <a:prstGeom prst="rect">
            <a:avLst/>
          </a:prstGeom>
        </p:spPr>
      </p:pic>
      <p:grpSp>
        <p:nvGrpSpPr>
          <p:cNvPr id="31" name="Grupo 30"/>
          <p:cNvGrpSpPr/>
          <p:nvPr/>
        </p:nvGrpSpPr>
        <p:grpSpPr>
          <a:xfrm>
            <a:off x="7111926" y="4112704"/>
            <a:ext cx="4652657" cy="487722"/>
            <a:chOff x="7159345" y="3759714"/>
            <a:chExt cx="4652657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159345" y="3785503"/>
              <a:ext cx="2335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es porque el ratón pasó por encima de los tanques y los abrió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492824" y="3785029"/>
              <a:ext cx="22998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ya que el ratón no pasó por los tanques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es cierto, están rotos según se vio en el video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83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85582" y="297889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Q13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i18a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83570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54566" y="1594330"/>
            <a:ext cx="24103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Tenemos que saber donde está el ratón. Andrea ¿Dónde crees que está?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los dormitorios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la nave espacial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Flecha derecha 28"/>
          <p:cNvSpPr/>
          <p:nvPr/>
        </p:nvSpPr>
        <p:spPr>
          <a:xfrm>
            <a:off x="9030997" y="433692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H39 (72)</a:t>
            </a:r>
            <a:endParaRPr lang="es-CL" dirty="0"/>
          </a:p>
        </p:txBody>
      </p:sp>
      <p:grpSp>
        <p:nvGrpSpPr>
          <p:cNvPr id="31" name="Grupo 30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858956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el invernadero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9128" y="3859100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8" name="CuadroTexto 37"/>
            <p:cNvSpPr txBox="1"/>
            <p:nvPr/>
          </p:nvSpPr>
          <p:spPr>
            <a:xfrm>
              <a:off x="6978362" y="226783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los dormitorios</a:t>
              </a:r>
              <a:endParaRPr lang="es-CL" alt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9298490" y="2272090"/>
              <a:ext cx="21964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7" name="CuadroTexto 46"/>
            <p:cNvSpPr txBox="1"/>
            <p:nvPr/>
          </p:nvSpPr>
          <p:spPr>
            <a:xfrm>
              <a:off x="6997656" y="2253362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la nave espacial</a:t>
              </a:r>
              <a:endParaRPr lang="es-CL" altLang="es-CL" sz="1100" dirty="0"/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9294272" y="2253362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6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32715" y="330069"/>
            <a:ext cx="97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70" y="1208109"/>
            <a:ext cx="3113857" cy="31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25649" y="253869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32" y="1208109"/>
            <a:ext cx="3103534" cy="31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93382" y="2623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6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5569" y="277648"/>
            <a:ext cx="808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7"/>
            <a:ext cx="3108865" cy="31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7116" y="262335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5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73915" y="279269"/>
            <a:ext cx="675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52" y="1213279"/>
            <a:ext cx="3108694" cy="311274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791731" y="1280459"/>
            <a:ext cx="1430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¡Hemos llegado! ¿Se encuentra alguien?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695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93844" cy="1194001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470548"/>
            <a:ext cx="113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la balanza puedes medir el peso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7" y="3412337"/>
            <a:ext cx="853369" cy="46325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19" y="3413298"/>
            <a:ext cx="853369" cy="463258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45913" y="385993"/>
            <a:ext cx="78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86" y="1213835"/>
            <a:ext cx="3108137" cy="31121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9"/>
          <a:stretch/>
        </p:blipFill>
        <p:spPr>
          <a:xfrm>
            <a:off x="2533068" y="1208836"/>
            <a:ext cx="1422598" cy="1929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6578" y="1352427"/>
            <a:ext cx="115557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¡Bienvenidos a Marte! Yo soy </a:t>
            </a:r>
            <a:r>
              <a:rPr lang="es-CL" sz="1100" b="1" dirty="0" err="1" smtClean="0"/>
              <a:t>Roboto</a:t>
            </a:r>
            <a:r>
              <a:rPr lang="es-CL" sz="1100" b="1" dirty="0"/>
              <a:t> </a:t>
            </a:r>
            <a:r>
              <a:rPr lang="es-CL" sz="1100" dirty="0" smtClean="0"/>
              <a:t>y soy el encargado de cuidar esta estación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8423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47002"/>
            <a:ext cx="89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8"/>
            <a:ext cx="3108864" cy="3112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215963" y="1360146"/>
            <a:ext cx="2173634" cy="26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¡Hola </a:t>
            </a:r>
            <a:r>
              <a:rPr lang="es-CL" sz="1100" dirty="0" err="1" smtClean="0"/>
              <a:t>Roboto</a:t>
            </a:r>
            <a:r>
              <a:rPr lang="es-CL" sz="1100" dirty="0" smtClean="0"/>
              <a:t>! Un gusto conocerte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627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70716" y="253869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4" y="1213109"/>
            <a:ext cx="3108863" cy="311291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903881" y="1275312"/>
            <a:ext cx="26364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Yo soy </a:t>
            </a:r>
            <a:r>
              <a:rPr lang="es-CL" sz="1100" b="1" dirty="0" smtClean="0"/>
              <a:t>Andrea</a:t>
            </a:r>
            <a:r>
              <a:rPr lang="es-CL" sz="1100" dirty="0" smtClean="0"/>
              <a:t>, y ellos son </a:t>
            </a:r>
            <a:r>
              <a:rPr lang="es-CL" sz="1100" b="1" dirty="0" smtClean="0"/>
              <a:t>Nicolás</a:t>
            </a:r>
            <a:r>
              <a:rPr lang="es-CL" sz="1100" dirty="0" smtClean="0"/>
              <a:t> y </a:t>
            </a:r>
            <a:r>
              <a:rPr lang="es-CL" sz="1100" b="1" dirty="0" smtClean="0"/>
              <a:t>María</a:t>
            </a:r>
            <a:r>
              <a:rPr lang="es-CL" sz="1100" dirty="0" smtClean="0"/>
              <a:t>. Venimos a hacer muchos experimentos, </a:t>
            </a:r>
            <a:r>
              <a:rPr lang="es-CL" sz="1100" dirty="0"/>
              <a:t>s</a:t>
            </a:r>
            <a:r>
              <a:rPr lang="es-CL" sz="1100" dirty="0" smtClean="0"/>
              <a:t>omos niños científicos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566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13049" y="220002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6" cy="31121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9" y="1534665"/>
            <a:ext cx="1384508" cy="20708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8031" y="2100730"/>
            <a:ext cx="10756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bueno! ¡Yo los ayudaré! ¡Conozco todo sobre Marte!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3152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35304" y="250269"/>
            <a:ext cx="85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5" cy="311218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51932" y="1826142"/>
            <a:ext cx="10756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bien!</a:t>
            </a:r>
          </a:p>
          <a:p>
            <a:pPr algn="ctr"/>
            <a:r>
              <a:rPr lang="es-CL" sz="1100" dirty="0" smtClean="0"/>
              <a:t>Pero ahora estamos muy cansados por el viaje ¿Dónde podemos descansar?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1656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51716" y="304669"/>
            <a:ext cx="912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9199"/>
            <a:ext cx="3108864" cy="31129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/>
          <a:stretch/>
        </p:blipFill>
        <p:spPr>
          <a:xfrm>
            <a:off x="2701268" y="1219199"/>
            <a:ext cx="1463929" cy="8068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819398" y="1227515"/>
            <a:ext cx="1227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¡Por aquí! </a:t>
            </a:r>
          </a:p>
          <a:p>
            <a:pPr algn="ctr"/>
            <a:r>
              <a:rPr lang="es-CL" sz="1100" dirty="0" smtClean="0"/>
              <a:t>Descansen esta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0122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87648" y="319980"/>
            <a:ext cx="97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2" y="1213838"/>
            <a:ext cx="3108134" cy="31121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/>
          <a:stretch/>
        </p:blipFill>
        <p:spPr>
          <a:xfrm>
            <a:off x="2637822" y="1210733"/>
            <a:ext cx="1693333" cy="71667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37822" y="1280001"/>
            <a:ext cx="1693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Muchas gracias </a:t>
            </a:r>
            <a:r>
              <a:rPr lang="es-CL" sz="1100" dirty="0" err="1" smtClean="0"/>
              <a:t>Roboto</a:t>
            </a:r>
            <a:r>
              <a:rPr lang="es-CL" sz="1100" dirty="0"/>
              <a:t>.</a:t>
            </a:r>
            <a:r>
              <a:rPr lang="es-CL" sz="1100" dirty="0" smtClean="0"/>
              <a:t> ¡Buenas noches!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781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43249" y="355469"/>
            <a:ext cx="8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3108"/>
            <a:ext cx="3108864" cy="3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38536"/>
            <a:ext cx="937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60" cy="311541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17637" r="2399" b="7252"/>
          <a:stretch/>
        </p:blipFill>
        <p:spPr>
          <a:xfrm flipV="1">
            <a:off x="3814200" y="3729317"/>
            <a:ext cx="1481016" cy="55488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37606" y="3875956"/>
            <a:ext cx="1357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¡¿Qué pasó aquí?!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69604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dejar caer dos tanques sobre la balanza en el cuadro de medición para comparar su peso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7" y="3412337"/>
            <a:ext cx="853369" cy="463258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19" y="3413298"/>
            <a:ext cx="853369" cy="463258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84" y="2779851"/>
            <a:ext cx="228600" cy="7038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93" y="2629142"/>
            <a:ext cx="212989" cy="681568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46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1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814917" y="1416424"/>
            <a:ext cx="1004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¡La sala es un desastre!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¿Qué ha pasado?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364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083859" y="1371600"/>
            <a:ext cx="2079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lo sé. Todo estaba desordenado esta mañana cuando mi programación me despertó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0739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904566" y="1945340"/>
            <a:ext cx="10936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podemos revisar las cámaras de seguridad. El video nos mostrará qué ocurrió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7041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73189" y="1243851"/>
            <a:ext cx="17570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Bien pensado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conectemos el video en </a:t>
            </a:r>
          </a:p>
          <a:p>
            <a:pPr algn="ctr"/>
            <a:r>
              <a:rPr lang="es-CL" sz="1100" dirty="0" smtClean="0"/>
              <a:t>la televisión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286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38" y="4178585"/>
            <a:ext cx="847811" cy="42106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991452" y="4168766"/>
            <a:ext cx="83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>
                <a:solidFill>
                  <a:schemeClr val="bg1"/>
                </a:solidFill>
              </a:rPr>
              <a:t>Volver a la pregunta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la medición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51190" y="2856958"/>
            <a:ext cx="68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es más pesado que B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82" y="2439830"/>
            <a:ext cx="836297" cy="1493390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64" y="3413298"/>
            <a:ext cx="853369" cy="46325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8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H32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93844" cy="1194001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470548"/>
            <a:ext cx="113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la regla puedes medir el tamaño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2" y="2017897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463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1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420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Q0 (19)</a:t>
            </a: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Q13 (32)</a:t>
            </a:r>
            <a:endParaRPr lang="es-C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6" cy="311539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46221" y="1477889"/>
            <a:ext cx="1164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esta tubería se fue el ratón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849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6" cy="3115397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6989" y="1456000"/>
            <a:ext cx="1265536" cy="1265536"/>
            <a:chOff x="2256489" y="1541229"/>
            <a:chExt cx="1265536" cy="126553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89" y="1541229"/>
              <a:ext cx="1265536" cy="1265536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2411087" y="1873915"/>
              <a:ext cx="9563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Esa tubería lleva al invernadero</a:t>
              </a:r>
              <a:endParaRPr lang="es-C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24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6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5" cy="311539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896222" y="3420449"/>
            <a:ext cx="95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¡Vamos para allá!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711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la regla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2" y="2896320"/>
            <a:ext cx="228600" cy="703847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6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24200" y="1439333"/>
            <a:ext cx="2108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¡Esperen! Recuerden que los tanques de oxígeno estuvieron abiertos por la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2559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los abrió cuando caminó sobre ellos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553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sabemos cuanto oxígeno tienen ahora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988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3" cy="311540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63330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el tanque que esté más pesado es el que tiene más</a:t>
            </a:r>
            <a:endParaRPr lang="es-CL" sz="1100" dirty="0"/>
          </a:p>
        </p:txBody>
      </p:sp>
      <p:sp>
        <p:nvSpPr>
          <p:cNvPr id="8" name="Flecha derecha 7"/>
          <p:cNvSpPr/>
          <p:nvPr/>
        </p:nvSpPr>
        <p:spPr>
          <a:xfrm>
            <a:off x="10041466" y="960510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D0 (1)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95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2" cy="3115404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 flipH="1"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D13 (6)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9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3" y="1208109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4889</TotalTime>
  <Words>3018</Words>
  <Application>Microsoft Office PowerPoint</Application>
  <PresentationFormat>Panorámica</PresentationFormat>
  <Paragraphs>610</Paragraphs>
  <Slides>116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116</vt:i4>
      </vt:variant>
    </vt:vector>
  </HeadingPairs>
  <TitlesOfParts>
    <vt:vector size="1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MACAREMA</dc:creator>
  <cp:lastModifiedBy>MACAREMA</cp:lastModifiedBy>
  <cp:revision>154</cp:revision>
  <dcterms:created xsi:type="dcterms:W3CDTF">2016-05-25T20:28:02Z</dcterms:created>
  <dcterms:modified xsi:type="dcterms:W3CDTF">2016-06-20T05:37:35Z</dcterms:modified>
</cp:coreProperties>
</file>